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3" r:id="rId3"/>
    <p:sldId id="279" r:id="rId4"/>
    <p:sldId id="274" r:id="rId5"/>
    <p:sldId id="285" r:id="rId6"/>
    <p:sldId id="289" r:id="rId7"/>
    <p:sldId id="280" r:id="rId8"/>
    <p:sldId id="290" r:id="rId9"/>
    <p:sldId id="278" r:id="rId10"/>
    <p:sldId id="276" r:id="rId11"/>
    <p:sldId id="282" r:id="rId12"/>
    <p:sldId id="283" r:id="rId13"/>
    <p:sldId id="291" r:id="rId14"/>
    <p:sldId id="277" r:id="rId15"/>
    <p:sldId id="284" r:id="rId16"/>
    <p:sldId id="264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2" autoAdjust="0"/>
    <p:restoredTop sz="94687" autoAdjust="0"/>
  </p:normalViewPr>
  <p:slideViewPr>
    <p:cSldViewPr snapToObjects="1">
      <p:cViewPr>
        <p:scale>
          <a:sx n="200" d="100"/>
          <a:sy n="200" d="100"/>
        </p:scale>
        <p:origin x="-1200" y="-9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8F949EE-40C9-9A4D-AD5C-F1513662480F}" type="datetimeFigureOut">
              <a:rPr lang="en-US" smtClean="0"/>
              <a:t>3/27/13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EF2F5A5-77CD-8044-9F26-A18E37E5A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742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8F949EE-40C9-9A4D-AD5C-F1513662480F}" type="datetimeFigureOut">
              <a:rPr lang="en-US" smtClean="0"/>
              <a:t>3/27/13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EF2F5A5-77CD-8044-9F26-A18E37E5A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695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8F949EE-40C9-9A4D-AD5C-F1513662480F}" type="datetimeFigureOut">
              <a:rPr lang="en-US" smtClean="0"/>
              <a:t>3/27/13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EF2F5A5-77CD-8044-9F26-A18E37E5A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351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8F949EE-40C9-9A4D-AD5C-F1513662480F}" type="datetimeFigureOut">
              <a:rPr lang="en-US" smtClean="0"/>
              <a:t>3/27/13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EF2F5A5-77CD-8044-9F26-A18E37E5A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88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8F949EE-40C9-9A4D-AD5C-F1513662480F}" type="datetimeFigureOut">
              <a:rPr lang="en-US" smtClean="0"/>
              <a:t>3/27/13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EF2F5A5-77CD-8044-9F26-A18E37E5A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510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8F949EE-40C9-9A4D-AD5C-F1513662480F}" type="datetimeFigureOut">
              <a:rPr lang="en-US" smtClean="0"/>
              <a:t>3/27/13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EF2F5A5-77CD-8044-9F26-A18E37E5A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902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8F949EE-40C9-9A4D-AD5C-F1513662480F}" type="datetimeFigureOut">
              <a:rPr lang="en-US" smtClean="0"/>
              <a:t>3/27/13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EF2F5A5-77CD-8044-9F26-A18E37E5A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341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8F949EE-40C9-9A4D-AD5C-F1513662480F}" type="datetimeFigureOut">
              <a:rPr lang="en-US" smtClean="0"/>
              <a:t>3/27/13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EF2F5A5-77CD-8044-9F26-A18E37E5A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639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8F949EE-40C9-9A4D-AD5C-F1513662480F}" type="datetimeFigureOut">
              <a:rPr lang="en-US" smtClean="0"/>
              <a:t>3/27/13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EF2F5A5-77CD-8044-9F26-A18E37E5A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800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8F949EE-40C9-9A4D-AD5C-F1513662480F}" type="datetimeFigureOut">
              <a:rPr lang="en-US" smtClean="0"/>
              <a:t>3/27/13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EF2F5A5-77CD-8044-9F26-A18E37E5A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443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8F949EE-40C9-9A4D-AD5C-F1513662480F}" type="datetimeFigureOut">
              <a:rPr lang="en-US" smtClean="0"/>
              <a:t>3/27/13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EF2F5A5-77CD-8044-9F26-A18E37E5A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585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491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23777"/>
            <a:ext cx="8229600" cy="54361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385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Real-Time Hand</a:t>
            </a:r>
            <a:r>
              <a:rPr lang="en-US" dirty="0" smtClean="0"/>
              <a:t>-Tracking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0997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Synthetic Images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3777"/>
            <a:ext cx="4724400" cy="2838623"/>
          </a:xfrm>
        </p:spPr>
        <p:txBody>
          <a:bodyPr/>
          <a:lstStyle/>
          <a:p>
            <a:r>
              <a:rPr lang="en-US" dirty="0" smtClean="0"/>
              <a:t>Can Render synthetic depth images @ 5000fps</a:t>
            </a:r>
          </a:p>
          <a:p>
            <a:r>
              <a:rPr lang="en-US" dirty="0" smtClean="0"/>
              <a:t>Given a pose guess, we can “compare” the real and synthetic depth data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2"/>
          <a:srcRect l="73116" t="54146" b="5788"/>
          <a:stretch/>
        </p:blipFill>
        <p:spPr>
          <a:xfrm>
            <a:off x="3866911" y="4478193"/>
            <a:ext cx="1423169" cy="146540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/>
          <a:srcRect l="63887" t="52393" r="15486" b="19900"/>
          <a:stretch/>
        </p:blipFill>
        <p:spPr>
          <a:xfrm>
            <a:off x="921589" y="4424064"/>
            <a:ext cx="1687584" cy="1595735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863600" y="4419600"/>
            <a:ext cx="1955800" cy="1676400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762000" y="3957935"/>
            <a:ext cx="23371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Synthetic Depth: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842500" y="3962400"/>
            <a:ext cx="1643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Real Depth: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200" y="76199"/>
            <a:ext cx="4017633" cy="3297627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3639080" y="4419600"/>
            <a:ext cx="1955800" cy="1676400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3683" y="4419600"/>
            <a:ext cx="1735917" cy="167640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6223837" y="3962400"/>
            <a:ext cx="2158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Residual Image: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34505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PSO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23777"/>
            <a:ext cx="4038600" cy="512462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“Particle swarm optimizer” </a:t>
            </a:r>
          </a:p>
          <a:p>
            <a:pPr lvl="1"/>
            <a:r>
              <a:rPr lang="en-US" sz="2400" dirty="0" smtClean="0"/>
              <a:t>Finds minimum of an unconstrained function</a:t>
            </a:r>
          </a:p>
          <a:p>
            <a:pPr lvl="1"/>
            <a:r>
              <a:rPr lang="en-US" sz="2400" dirty="0" smtClean="0"/>
              <a:t>Direct search method</a:t>
            </a:r>
          </a:p>
          <a:p>
            <a:pPr lvl="1"/>
            <a:r>
              <a:rPr lang="en-US" sz="2400" dirty="0" smtClean="0"/>
              <a:t>No derivatives</a:t>
            </a:r>
          </a:p>
          <a:p>
            <a:pPr lvl="1"/>
            <a:r>
              <a:rPr lang="en-US" sz="2400" dirty="0" smtClean="0"/>
              <a:t>Heuristic / Genetic algorithm</a:t>
            </a:r>
          </a:p>
          <a:p>
            <a:pPr lvl="1"/>
            <a:r>
              <a:rPr lang="en-US" sz="2400" dirty="0" smtClean="0"/>
              <a:t>Good for multi-modal problems of moderate dimensionality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1093" y="685800"/>
            <a:ext cx="4984307" cy="544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046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PSO Fitting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3777"/>
            <a:ext cx="8229600" cy="543614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Loop: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Render synthetic poses for N particles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Check if result is good enough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Evaluate “goodness” of each particle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Update particles in the swarm based on relative fit</a:t>
            </a:r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2667000" y="4648200"/>
            <a:ext cx="3671050" cy="1835525"/>
            <a:chOff x="3124200" y="4724400"/>
            <a:chExt cx="2743200" cy="1371600"/>
          </a:xfrm>
        </p:grpSpPr>
        <p:sp>
          <p:nvSpPr>
            <p:cNvPr id="4" name="Rectangle 3"/>
            <p:cNvSpPr/>
            <p:nvPr/>
          </p:nvSpPr>
          <p:spPr>
            <a:xfrm>
              <a:off x="3124200" y="4724400"/>
              <a:ext cx="2743200" cy="13716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000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3200400" y="4830763"/>
              <a:ext cx="1143000" cy="457200"/>
            </a:xfrm>
            <a:prstGeom prst="roundRect">
              <a:avLst/>
            </a:prstGeom>
            <a:noFill/>
            <a:ln w="28575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600" dirty="0">
                  <a:solidFill>
                    <a:schemeClr val="tx1"/>
                  </a:solidFill>
                </a:rPr>
                <a:t>Render Hypothesis</a:t>
              </a: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4572000" y="4830763"/>
              <a:ext cx="1143000" cy="457200"/>
            </a:xfrm>
            <a:prstGeom prst="roundRect">
              <a:avLst/>
            </a:prstGeom>
            <a:noFill/>
            <a:ln w="28575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600" dirty="0">
                  <a:solidFill>
                    <a:schemeClr val="tx1"/>
                  </a:solidFill>
                </a:rPr>
                <a:t>Evaluate Fit</a:t>
              </a: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3200400" y="5518150"/>
              <a:ext cx="1143000" cy="455613"/>
            </a:xfrm>
            <a:prstGeom prst="roundRect">
              <a:avLst/>
            </a:prstGeom>
            <a:noFill/>
            <a:ln w="28575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600" dirty="0">
                  <a:solidFill>
                    <a:schemeClr val="tx1"/>
                  </a:solidFill>
                </a:rPr>
                <a:t>Adjust Hypothesis</a:t>
              </a:r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4343400" y="5059363"/>
              <a:ext cx="228600" cy="0"/>
            </a:xfrm>
            <a:prstGeom prst="line">
              <a:avLst/>
            </a:prstGeom>
            <a:ln w="28575">
              <a:headEnd type="none" w="med" len="med"/>
              <a:tailEnd type="triangl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ounded Rectangle 9"/>
            <p:cNvSpPr/>
            <p:nvPr/>
          </p:nvSpPr>
          <p:spPr>
            <a:xfrm>
              <a:off x="4572000" y="5518150"/>
              <a:ext cx="1143000" cy="455613"/>
            </a:xfrm>
            <a:prstGeom prst="roundRect">
              <a:avLst/>
            </a:prstGeom>
            <a:noFill/>
            <a:ln w="28575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600" dirty="0">
                  <a:solidFill>
                    <a:schemeClr val="tx1"/>
                  </a:solidFill>
                </a:rPr>
                <a:t>Check Termination</a:t>
              </a:r>
            </a:p>
          </p:txBody>
        </p:sp>
        <p:cxnSp>
          <p:nvCxnSpPr>
            <p:cNvPr id="11" name="Straight Connector 10"/>
            <p:cNvCxnSpPr/>
            <p:nvPr/>
          </p:nvCxnSpPr>
          <p:spPr>
            <a:xfrm>
              <a:off x="5137150" y="5287963"/>
              <a:ext cx="0" cy="230187"/>
            </a:xfrm>
            <a:prstGeom prst="line">
              <a:avLst/>
            </a:prstGeom>
            <a:ln w="28575">
              <a:headEnd type="none" w="med" len="med"/>
              <a:tailEnd type="triangl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>
              <a:endCxn id="8" idx="3"/>
            </p:cNvCxnSpPr>
            <p:nvPr/>
          </p:nvCxnSpPr>
          <p:spPr>
            <a:xfrm flipH="1">
              <a:off x="4343400" y="5743575"/>
              <a:ext cx="228600" cy="3175"/>
            </a:xfrm>
            <a:prstGeom prst="line">
              <a:avLst/>
            </a:prstGeom>
            <a:ln w="28575">
              <a:headEnd type="none" w="med" len="med"/>
              <a:tailEnd type="triangl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3765550" y="5291138"/>
              <a:ext cx="0" cy="227012"/>
            </a:xfrm>
            <a:prstGeom prst="line">
              <a:avLst/>
            </a:prstGeom>
            <a:ln w="28575">
              <a:headEnd type="none" w="med" len="med"/>
              <a:tailEnd type="triangl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247720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Hand Tracking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Machine learning: </a:t>
            </a:r>
          </a:p>
          <a:p>
            <a:pPr lvl="1"/>
            <a:r>
              <a:rPr lang="en-US" dirty="0" smtClean="0"/>
              <a:t>“Create a dataset and learn it”</a:t>
            </a:r>
          </a:p>
          <a:p>
            <a:r>
              <a:rPr lang="en-US" dirty="0" smtClean="0"/>
              <a:t>3 Phases: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Data collection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Training set generation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rgbClr val="FF0000"/>
                </a:solidFill>
              </a:rPr>
              <a:t>Learning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2819400" y="4953000"/>
            <a:ext cx="762000" cy="533400"/>
          </a:xfrm>
          <a:prstGeom prst="line">
            <a:avLst/>
          </a:prstGeom>
          <a:ln w="57150" cmpd="sng">
            <a:headEnd type="none" w="med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819400" y="5486400"/>
            <a:ext cx="762000" cy="533400"/>
          </a:xfrm>
          <a:prstGeom prst="line">
            <a:avLst/>
          </a:prstGeom>
          <a:ln w="57150" cmpd="sng">
            <a:headEnd type="none" w="med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 flipV="1">
            <a:off x="5638800" y="4953000"/>
            <a:ext cx="762000" cy="533400"/>
          </a:xfrm>
          <a:prstGeom prst="line">
            <a:avLst/>
          </a:prstGeom>
          <a:ln w="57150" cmpd="sng">
            <a:headEnd type="triangl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5638800" y="5486400"/>
            <a:ext cx="762000" cy="533400"/>
          </a:xfrm>
          <a:prstGeom prst="line">
            <a:avLst/>
          </a:prstGeom>
          <a:ln w="57150" cmpd="sng">
            <a:headEnd type="triangl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762000" y="5029200"/>
            <a:ext cx="2057400" cy="914400"/>
          </a:xfrm>
          <a:prstGeom prst="roundRect">
            <a:avLst/>
          </a:prstGeom>
          <a:noFill/>
          <a:ln w="28575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Record data + image processing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6400800" y="5029200"/>
            <a:ext cx="2057400" cy="914400"/>
          </a:xfrm>
          <a:prstGeom prst="roundRect">
            <a:avLst/>
          </a:prstGeom>
          <a:solidFill>
            <a:srgbClr val="4F81BD">
              <a:alpha val="25000"/>
            </a:srgbClr>
          </a:solidFill>
          <a:ln w="28575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b="1" dirty="0">
                <a:solidFill>
                  <a:srgbClr val="FF0000"/>
                </a:solidFill>
              </a:rPr>
              <a:t>Convolutional Neural Network</a:t>
            </a:r>
          </a:p>
          <a:p>
            <a:pPr algn="ctr">
              <a:defRPr/>
            </a:pPr>
            <a:r>
              <a:rPr lang="en-US" sz="1600" b="1" dirty="0">
                <a:solidFill>
                  <a:srgbClr val="FF0000"/>
                </a:solidFill>
              </a:rPr>
              <a:t>(real-time pose)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3581400" y="4495800"/>
            <a:ext cx="2057400" cy="914400"/>
          </a:xfrm>
          <a:prstGeom prst="roundRect">
            <a:avLst/>
          </a:prstGeom>
          <a:solidFill>
            <a:srgbClr val="FFFFFF"/>
          </a:solidFill>
          <a:ln w="28575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Randomized Decision Forest</a:t>
            </a:r>
          </a:p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(hand segmentation)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3581400" y="5562600"/>
            <a:ext cx="2057400" cy="914400"/>
          </a:xfrm>
          <a:prstGeom prst="roundRect">
            <a:avLst/>
          </a:prstGeom>
          <a:noFill/>
          <a:ln w="28575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Offline: fit hand-model using PSO</a:t>
            </a:r>
          </a:p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(pose estimation)</a:t>
            </a:r>
            <a:endParaRPr lang="en-US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2836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</a:t>
            </a:r>
            <a:r>
              <a:rPr lang="en-US" dirty="0" err="1" smtClean="0"/>
              <a:t>Convnet</a:t>
            </a:r>
            <a:r>
              <a:rPr lang="en-US" dirty="0" smtClean="0"/>
              <a:t>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Classic “multi-bank convolutional neural network”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4564063" y="2057400"/>
            <a:ext cx="685800" cy="68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487863" y="2133600"/>
            <a:ext cx="685800" cy="68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133600" y="2209800"/>
            <a:ext cx="685800" cy="685800"/>
          </a:xfrm>
          <a:prstGeom prst="rect">
            <a:avLst/>
          </a:prstGeom>
          <a:solidFill>
            <a:schemeClr val="bg1"/>
          </a:solidFill>
          <a:ln w="28575" cmpd="sng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>
                <a:solidFill>
                  <a:schemeClr val="tx1"/>
                </a:solidFill>
              </a:rPr>
              <a:t>96x96</a:t>
            </a:r>
          </a:p>
        </p:txBody>
      </p:sp>
      <p:sp>
        <p:nvSpPr>
          <p:cNvPr id="7" name="Rectangle 6"/>
          <p:cNvSpPr/>
          <p:nvPr/>
        </p:nvSpPr>
        <p:spPr>
          <a:xfrm>
            <a:off x="4411663" y="2209800"/>
            <a:ext cx="685800" cy="68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>
                <a:solidFill>
                  <a:schemeClr val="tx1"/>
                </a:solidFill>
              </a:rPr>
              <a:t>92x92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8" name="Straight Arrow Connector 7"/>
          <p:cNvCxnSpPr>
            <a:stCxn id="6" idx="3"/>
            <a:endCxn id="7" idx="1"/>
          </p:cNvCxnSpPr>
          <p:nvPr/>
        </p:nvCxnSpPr>
        <p:spPr>
          <a:xfrm>
            <a:off x="2819400" y="2552700"/>
            <a:ext cx="1592263" cy="0"/>
          </a:xfrm>
          <a:prstGeom prst="straightConnector1">
            <a:avLst/>
          </a:prstGeom>
          <a:ln w="28575" cmpd="sng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9"/>
          <p:cNvSpPr txBox="1">
            <a:spLocks noChangeArrowheads="1"/>
          </p:cNvSpPr>
          <p:nvPr/>
        </p:nvSpPr>
        <p:spPr bwMode="auto">
          <a:xfrm>
            <a:off x="2906713" y="2295525"/>
            <a:ext cx="147161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400"/>
              <a:t>5x5 conv</a:t>
            </a:r>
            <a:r>
              <a:rPr lang="en-US" sz="1400">
                <a:sym typeface="Wingdings" charset="0"/>
              </a:rPr>
              <a:t>16feat</a:t>
            </a:r>
            <a:endParaRPr lang="en-US" sz="1400"/>
          </a:p>
          <a:p>
            <a:pPr eaLnBrk="1" hangingPunct="1"/>
            <a:r>
              <a:rPr lang="en-US" sz="1400"/>
              <a:t>full map</a:t>
            </a:r>
          </a:p>
        </p:txBody>
      </p:sp>
      <p:cxnSp>
        <p:nvCxnSpPr>
          <p:cNvPr id="10" name="Straight Arrow Connector 9"/>
          <p:cNvCxnSpPr>
            <a:endCxn id="13" idx="1"/>
          </p:cNvCxnSpPr>
          <p:nvPr/>
        </p:nvCxnSpPr>
        <p:spPr>
          <a:xfrm>
            <a:off x="5097463" y="2552700"/>
            <a:ext cx="1371600" cy="0"/>
          </a:xfrm>
          <a:prstGeom prst="straightConnector1">
            <a:avLst/>
          </a:prstGeom>
          <a:ln w="28575" cmpd="sng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6621463" y="2057400"/>
            <a:ext cx="685800" cy="68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545263" y="2133600"/>
            <a:ext cx="685800" cy="68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469063" y="2209800"/>
            <a:ext cx="685800" cy="68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>
                <a:solidFill>
                  <a:schemeClr val="tx1"/>
                </a:solidFill>
              </a:rPr>
              <a:t>46x46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208588" y="2341563"/>
            <a:ext cx="1336675" cy="5778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dirty="0" err="1">
                <a:latin typeface="+mn-lt"/>
                <a:ea typeface="+mn-ea"/>
                <a:cs typeface="+mn-cs"/>
              </a:rPr>
              <a:t>Tanh</a:t>
            </a:r>
            <a:r>
              <a:rPr lang="en-US" sz="1050" dirty="0">
                <a:latin typeface="+mn-lt"/>
                <a:ea typeface="+mn-ea"/>
                <a:cs typeface="+mn-cs"/>
              </a:rPr>
              <a:t>,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dirty="0">
                <a:latin typeface="+mn-lt"/>
                <a:ea typeface="+mn-ea"/>
                <a:cs typeface="+mn-cs"/>
              </a:rPr>
              <a:t>2x2 L2 pool,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dirty="0">
                <a:latin typeface="+mn-lt"/>
                <a:ea typeface="+mn-ea"/>
                <a:cs typeface="+mn-cs"/>
              </a:rPr>
              <a:t>spatial sub. </a:t>
            </a:r>
            <a:r>
              <a:rPr lang="en-US" sz="1050" dirty="0" err="1">
                <a:latin typeface="+mn-lt"/>
                <a:ea typeface="+mn-ea"/>
                <a:cs typeface="+mn-cs"/>
              </a:rPr>
              <a:t>normaliz</a:t>
            </a:r>
            <a:r>
              <a:rPr lang="en-US" sz="1050" dirty="0"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564063" y="3328988"/>
            <a:ext cx="685800" cy="68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487863" y="3405188"/>
            <a:ext cx="685800" cy="68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411663" y="3481388"/>
            <a:ext cx="685800" cy="68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>
                <a:solidFill>
                  <a:schemeClr val="tx1"/>
                </a:solidFill>
              </a:rPr>
              <a:t>40x40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8" name="Straight Arrow Connector 17"/>
          <p:cNvCxnSpPr>
            <a:endCxn id="17" idx="1"/>
          </p:cNvCxnSpPr>
          <p:nvPr/>
        </p:nvCxnSpPr>
        <p:spPr>
          <a:xfrm>
            <a:off x="1828800" y="3824288"/>
            <a:ext cx="2582863" cy="0"/>
          </a:xfrm>
          <a:prstGeom prst="straightConnector1">
            <a:avLst/>
          </a:prstGeom>
          <a:ln w="28575" cmpd="sng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29"/>
          <p:cNvSpPr txBox="1">
            <a:spLocks noChangeArrowheads="1"/>
          </p:cNvSpPr>
          <p:nvPr/>
        </p:nvSpPr>
        <p:spPr bwMode="auto">
          <a:xfrm>
            <a:off x="2057400" y="3568700"/>
            <a:ext cx="16986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400"/>
              <a:t>7x7 conv</a:t>
            </a:r>
            <a:r>
              <a:rPr lang="en-US" sz="1400">
                <a:sym typeface="Wingdings" charset="0"/>
              </a:rPr>
              <a:t>128feat</a:t>
            </a:r>
            <a:endParaRPr lang="en-US" sz="1400"/>
          </a:p>
          <a:p>
            <a:pPr eaLnBrk="1" hangingPunct="1"/>
            <a:r>
              <a:rPr lang="en-US" sz="1400"/>
              <a:t>random map fan-in 4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5097463" y="3824288"/>
            <a:ext cx="1371600" cy="0"/>
          </a:xfrm>
          <a:prstGeom prst="straightConnector1">
            <a:avLst/>
          </a:prstGeom>
          <a:ln w="28575" cmpd="sng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6621463" y="3328988"/>
            <a:ext cx="685800" cy="68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545263" y="3405188"/>
            <a:ext cx="685800" cy="68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6469063" y="3481388"/>
            <a:ext cx="685800" cy="68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>
                <a:solidFill>
                  <a:schemeClr val="tx1"/>
                </a:solidFill>
              </a:rPr>
              <a:t>10x10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208588" y="3613150"/>
            <a:ext cx="1336675" cy="5778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dirty="0" err="1">
                <a:latin typeface="+mn-lt"/>
                <a:ea typeface="+mn-ea"/>
                <a:cs typeface="+mn-cs"/>
              </a:rPr>
              <a:t>Tanh</a:t>
            </a:r>
            <a:r>
              <a:rPr lang="en-US" sz="1050" dirty="0">
                <a:latin typeface="+mn-lt"/>
                <a:ea typeface="+mn-ea"/>
                <a:cs typeface="+mn-cs"/>
              </a:rPr>
              <a:t>,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dirty="0">
                <a:latin typeface="+mn-lt"/>
                <a:ea typeface="+mn-ea"/>
                <a:cs typeface="+mn-cs"/>
              </a:rPr>
              <a:t>4x4 L2 pool,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dirty="0">
                <a:latin typeface="+mn-lt"/>
                <a:ea typeface="+mn-ea"/>
                <a:cs typeface="+mn-cs"/>
              </a:rPr>
              <a:t>spatial sub. </a:t>
            </a:r>
            <a:r>
              <a:rPr lang="en-US" sz="1050" dirty="0" err="1">
                <a:latin typeface="+mn-lt"/>
                <a:ea typeface="+mn-ea"/>
                <a:cs typeface="+mn-cs"/>
              </a:rPr>
              <a:t>normaliz</a:t>
            </a:r>
            <a:r>
              <a:rPr lang="en-US" sz="1050" dirty="0">
                <a:latin typeface="+mn-lt"/>
                <a:ea typeface="+mn-ea"/>
                <a:cs typeface="+mn-cs"/>
              </a:rPr>
              <a:t>.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1828800" y="3124200"/>
            <a:ext cx="0" cy="690563"/>
          </a:xfrm>
          <a:prstGeom prst="straightConnector1">
            <a:avLst/>
          </a:prstGeom>
          <a:ln w="28575" cmpd="sng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1828800" y="3124200"/>
            <a:ext cx="5867400" cy="0"/>
          </a:xfrm>
          <a:prstGeom prst="straightConnector1">
            <a:avLst/>
          </a:prstGeom>
          <a:ln w="28575" cmpd="sng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3" idx="3"/>
          </p:cNvCxnSpPr>
          <p:nvPr/>
        </p:nvCxnSpPr>
        <p:spPr>
          <a:xfrm>
            <a:off x="7154863" y="2552700"/>
            <a:ext cx="533400" cy="0"/>
          </a:xfrm>
          <a:prstGeom prst="straightConnector1">
            <a:avLst/>
          </a:prstGeom>
          <a:ln w="28575" cmpd="sng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7696200" y="2549525"/>
            <a:ext cx="0" cy="566738"/>
          </a:xfrm>
          <a:prstGeom prst="straightConnector1">
            <a:avLst/>
          </a:prstGeom>
          <a:ln w="28575" cmpd="sng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endCxn id="34" idx="1"/>
          </p:cNvCxnSpPr>
          <p:nvPr/>
        </p:nvCxnSpPr>
        <p:spPr>
          <a:xfrm flipV="1">
            <a:off x="2133600" y="5486400"/>
            <a:ext cx="1446213" cy="1588"/>
          </a:xfrm>
          <a:prstGeom prst="straightConnector1">
            <a:avLst/>
          </a:prstGeom>
          <a:ln w="28575" cmpd="sng">
            <a:headEnd type="none" w="med" len="med"/>
            <a:tailEnd type="triangl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2819400" y="4333875"/>
            <a:ext cx="0" cy="1838325"/>
          </a:xfrm>
          <a:prstGeom prst="straightConnector1">
            <a:avLst/>
          </a:prstGeom>
          <a:ln w="28575" cmpd="sng"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2819400" y="4333875"/>
            <a:ext cx="4876800" cy="0"/>
          </a:xfrm>
          <a:prstGeom prst="straightConnector1">
            <a:avLst/>
          </a:prstGeom>
          <a:ln w="28575" cmpd="sng"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7154863" y="3813175"/>
            <a:ext cx="533400" cy="0"/>
          </a:xfrm>
          <a:prstGeom prst="straightConnector1">
            <a:avLst/>
          </a:prstGeom>
          <a:ln w="28575" cmpd="sng"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V="1">
            <a:off x="7696200" y="3810000"/>
            <a:ext cx="0" cy="523875"/>
          </a:xfrm>
          <a:prstGeom prst="straightConnector1">
            <a:avLst/>
          </a:prstGeom>
          <a:ln w="28575" cmpd="sng"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3579813" y="4572000"/>
            <a:ext cx="115887" cy="1828800"/>
          </a:xfrm>
          <a:prstGeom prst="rect">
            <a:avLst/>
          </a:prstGeom>
          <a:solidFill>
            <a:schemeClr val="bg1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3586163" y="4648200"/>
            <a:ext cx="109537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79813" y="47244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3579813" y="48006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3586163" y="4876800"/>
            <a:ext cx="109537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3579813" y="49530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9813" y="50292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3586163" y="5105400"/>
            <a:ext cx="109537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579813" y="51816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3579813" y="52578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3586163" y="5334000"/>
            <a:ext cx="109537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3579813" y="54102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3579813" y="54864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586163" y="5562600"/>
            <a:ext cx="109537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3579813" y="56388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3579813" y="57150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3586163" y="5791200"/>
            <a:ext cx="109537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3579813" y="58674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3579813" y="59436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3586163" y="6019800"/>
            <a:ext cx="109537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3579813" y="60960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3579813" y="61722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3586163" y="6248400"/>
            <a:ext cx="109537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3579813" y="63246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100"/>
          <p:cNvSpPr txBox="1">
            <a:spLocks noChangeArrowheads="1"/>
          </p:cNvSpPr>
          <p:nvPr/>
        </p:nvSpPr>
        <p:spPr bwMode="auto">
          <a:xfrm>
            <a:off x="2819400" y="6388298"/>
            <a:ext cx="163512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 sz="1400" dirty="0" smtClean="0"/>
              <a:t>6400 vector</a:t>
            </a:r>
            <a:endParaRPr lang="en-US" sz="1400" dirty="0"/>
          </a:p>
        </p:txBody>
      </p:sp>
      <p:sp>
        <p:nvSpPr>
          <p:cNvPr id="59" name="Rectangle 58"/>
          <p:cNvSpPr/>
          <p:nvPr/>
        </p:nvSpPr>
        <p:spPr>
          <a:xfrm>
            <a:off x="5027613" y="4800600"/>
            <a:ext cx="115887" cy="1371600"/>
          </a:xfrm>
          <a:prstGeom prst="rect">
            <a:avLst/>
          </a:prstGeom>
          <a:solidFill>
            <a:schemeClr val="bg1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0" name="Straight Arrow Connector 59"/>
          <p:cNvCxnSpPr/>
          <p:nvPr/>
        </p:nvCxnSpPr>
        <p:spPr>
          <a:xfrm>
            <a:off x="5033963" y="4876800"/>
            <a:ext cx="109537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5027613" y="49530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5027613" y="50292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5033963" y="5105400"/>
            <a:ext cx="109537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>
            <a:off x="5027613" y="51816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5027613" y="52578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5033963" y="5334000"/>
            <a:ext cx="109537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5027613" y="54102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5027613" y="54864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5033963" y="5562600"/>
            <a:ext cx="109537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5027613" y="56388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5027613" y="57150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5033963" y="5791200"/>
            <a:ext cx="109537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>
            <a:off x="5027613" y="58674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>
            <a:off x="5027613" y="59436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>
            <a:off x="5033963" y="6019800"/>
            <a:ext cx="109537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endCxn id="59" idx="1"/>
          </p:cNvCxnSpPr>
          <p:nvPr/>
        </p:nvCxnSpPr>
        <p:spPr>
          <a:xfrm>
            <a:off x="3716338" y="5486400"/>
            <a:ext cx="1311275" cy="0"/>
          </a:xfrm>
          <a:prstGeom prst="straightConnector1">
            <a:avLst/>
          </a:prstGeom>
          <a:ln w="28575" cmpd="sng">
            <a:headEnd type="none" w="med" len="med"/>
            <a:tailEnd type="triangl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5027613" y="60960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130"/>
          <p:cNvSpPr txBox="1">
            <a:spLocks noChangeArrowheads="1"/>
          </p:cNvSpPr>
          <p:nvPr/>
        </p:nvSpPr>
        <p:spPr bwMode="auto">
          <a:xfrm>
            <a:off x="3716338" y="5211763"/>
            <a:ext cx="133191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400"/>
              <a:t>Fully connected</a:t>
            </a:r>
          </a:p>
          <a:p>
            <a:pPr eaLnBrk="1" hangingPunct="1"/>
            <a:r>
              <a:rPr lang="en-US" sz="1400"/>
              <a:t>neural net</a:t>
            </a:r>
          </a:p>
        </p:txBody>
      </p:sp>
      <p:sp>
        <p:nvSpPr>
          <p:cNvPr id="79" name="TextBox 131"/>
          <p:cNvSpPr txBox="1">
            <a:spLocks noChangeArrowheads="1"/>
          </p:cNvSpPr>
          <p:nvPr/>
        </p:nvSpPr>
        <p:spPr bwMode="auto">
          <a:xfrm>
            <a:off x="4596535" y="6181725"/>
            <a:ext cx="96693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 sz="1400" dirty="0" smtClean="0"/>
              <a:t>256 vector</a:t>
            </a:r>
            <a:endParaRPr lang="en-US" sz="1400" dirty="0"/>
          </a:p>
        </p:txBody>
      </p:sp>
      <p:sp>
        <p:nvSpPr>
          <p:cNvPr id="80" name="Rectangle 79"/>
          <p:cNvSpPr/>
          <p:nvPr/>
        </p:nvSpPr>
        <p:spPr>
          <a:xfrm>
            <a:off x="6478588" y="5181600"/>
            <a:ext cx="107950" cy="609600"/>
          </a:xfrm>
          <a:prstGeom prst="rect">
            <a:avLst/>
          </a:prstGeom>
          <a:solidFill>
            <a:schemeClr val="bg1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81" name="Straight Arrow Connector 80"/>
          <p:cNvCxnSpPr/>
          <p:nvPr/>
        </p:nvCxnSpPr>
        <p:spPr>
          <a:xfrm>
            <a:off x="6484938" y="5334000"/>
            <a:ext cx="109537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6478588" y="54102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>
            <a:off x="6478588" y="54864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6484938" y="5562600"/>
            <a:ext cx="109537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6478588" y="5638800"/>
            <a:ext cx="107950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6480175" y="5715000"/>
            <a:ext cx="109538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>
            <a:off x="6488113" y="5257800"/>
            <a:ext cx="109537" cy="0"/>
          </a:xfrm>
          <a:prstGeom prst="straightConnector1">
            <a:avLst/>
          </a:prstGeom>
          <a:ln w="19050">
            <a:solidFill>
              <a:srgbClr val="385D8A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>
            <a:off x="5164138" y="5487988"/>
            <a:ext cx="1311275" cy="0"/>
          </a:xfrm>
          <a:prstGeom prst="straightConnector1">
            <a:avLst/>
          </a:prstGeom>
          <a:ln w="28575" cmpd="sng">
            <a:headEnd type="none" w="med" len="med"/>
            <a:tailEnd type="triangl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155"/>
          <p:cNvSpPr txBox="1">
            <a:spLocks noChangeArrowheads="1"/>
          </p:cNvSpPr>
          <p:nvPr/>
        </p:nvSpPr>
        <p:spPr bwMode="auto">
          <a:xfrm>
            <a:off x="6211888" y="5800725"/>
            <a:ext cx="64611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 sz="1400"/>
              <a:t>23</a:t>
            </a:r>
          </a:p>
          <a:p>
            <a:pPr algn="ctr" eaLnBrk="1" hangingPunct="1"/>
            <a:r>
              <a:rPr lang="en-US" sz="1400"/>
              <a:t>vector</a:t>
            </a:r>
          </a:p>
        </p:txBody>
      </p:sp>
      <p:sp>
        <p:nvSpPr>
          <p:cNvPr id="90" name="TextBox 156"/>
          <p:cNvSpPr txBox="1">
            <a:spLocks noChangeArrowheads="1"/>
          </p:cNvSpPr>
          <p:nvPr/>
        </p:nvSpPr>
        <p:spPr bwMode="auto">
          <a:xfrm>
            <a:off x="5141913" y="5211763"/>
            <a:ext cx="13335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400"/>
              <a:t>Fully connected</a:t>
            </a:r>
          </a:p>
          <a:p>
            <a:pPr eaLnBrk="1" hangingPunct="1"/>
            <a:r>
              <a:rPr lang="en-US" sz="1400"/>
              <a:t>neural net</a:t>
            </a:r>
          </a:p>
        </p:txBody>
      </p:sp>
      <p:sp>
        <p:nvSpPr>
          <p:cNvPr id="91" name="Rectangle 1"/>
          <p:cNvSpPr>
            <a:spLocks noChangeArrowheads="1"/>
          </p:cNvSpPr>
          <p:nvPr/>
        </p:nvSpPr>
        <p:spPr bwMode="auto">
          <a:xfrm>
            <a:off x="4648200" y="1763713"/>
            <a:ext cx="5175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/>
              <a:t>x16</a:t>
            </a:r>
          </a:p>
        </p:txBody>
      </p:sp>
      <p:sp>
        <p:nvSpPr>
          <p:cNvPr id="92" name="Rectangle 99"/>
          <p:cNvSpPr>
            <a:spLocks noChangeArrowheads="1"/>
          </p:cNvSpPr>
          <p:nvPr/>
        </p:nvSpPr>
        <p:spPr bwMode="auto">
          <a:xfrm>
            <a:off x="6645275" y="1752600"/>
            <a:ext cx="517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/>
              <a:t>x16</a:t>
            </a:r>
          </a:p>
        </p:txBody>
      </p:sp>
      <p:sp>
        <p:nvSpPr>
          <p:cNvPr id="93" name="Rectangle 100"/>
          <p:cNvSpPr>
            <a:spLocks noChangeArrowheads="1"/>
          </p:cNvSpPr>
          <p:nvPr/>
        </p:nvSpPr>
        <p:spPr bwMode="auto">
          <a:xfrm>
            <a:off x="6705600" y="3043238"/>
            <a:ext cx="5175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/>
              <a:t>x64</a:t>
            </a:r>
          </a:p>
        </p:txBody>
      </p:sp>
      <p:sp>
        <p:nvSpPr>
          <p:cNvPr id="94" name="Rectangle 118"/>
          <p:cNvSpPr>
            <a:spLocks noChangeArrowheads="1"/>
          </p:cNvSpPr>
          <p:nvPr/>
        </p:nvSpPr>
        <p:spPr bwMode="auto">
          <a:xfrm>
            <a:off x="4648200" y="3048000"/>
            <a:ext cx="517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/>
              <a:t>x64</a:t>
            </a:r>
          </a:p>
        </p:txBody>
      </p:sp>
      <p:sp>
        <p:nvSpPr>
          <p:cNvPr id="95" name="Rectangle 94"/>
          <p:cNvSpPr/>
          <p:nvPr/>
        </p:nvSpPr>
        <p:spPr>
          <a:xfrm>
            <a:off x="1676400" y="1752600"/>
            <a:ext cx="6248400" cy="2733675"/>
          </a:xfrm>
          <a:prstGeom prst="rect">
            <a:avLst/>
          </a:prstGeom>
          <a:noFill/>
          <a:ln w="28575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Box 95"/>
          <p:cNvSpPr txBox="1"/>
          <p:nvPr/>
        </p:nvSpPr>
        <p:spPr>
          <a:xfrm>
            <a:off x="1676400" y="4116943"/>
            <a:ext cx="816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Bank 1</a:t>
            </a:r>
            <a:endParaRPr lang="en-US" dirty="0"/>
          </a:p>
        </p:txBody>
      </p:sp>
      <p:sp>
        <p:nvSpPr>
          <p:cNvPr id="97" name="Rectangle 96"/>
          <p:cNvSpPr/>
          <p:nvPr/>
        </p:nvSpPr>
        <p:spPr>
          <a:xfrm>
            <a:off x="762000" y="5325507"/>
            <a:ext cx="1371600" cy="304800"/>
          </a:xfrm>
          <a:prstGeom prst="rect">
            <a:avLst/>
          </a:prstGeom>
          <a:noFill/>
          <a:ln w="28575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/>
          <p:cNvSpPr txBox="1"/>
          <p:nvPr/>
        </p:nvSpPr>
        <p:spPr>
          <a:xfrm>
            <a:off x="762000" y="5260975"/>
            <a:ext cx="816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Bank 2</a:t>
            </a:r>
            <a:endParaRPr lang="en-US" dirty="0"/>
          </a:p>
        </p:txBody>
      </p:sp>
      <p:sp>
        <p:nvSpPr>
          <p:cNvPr id="100" name="Rectangle 99"/>
          <p:cNvSpPr/>
          <p:nvPr/>
        </p:nvSpPr>
        <p:spPr>
          <a:xfrm>
            <a:off x="762000" y="6011307"/>
            <a:ext cx="1371600" cy="304800"/>
          </a:xfrm>
          <a:prstGeom prst="rect">
            <a:avLst/>
          </a:prstGeom>
          <a:noFill/>
          <a:ln w="28575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extBox 100"/>
          <p:cNvSpPr txBox="1"/>
          <p:nvPr/>
        </p:nvSpPr>
        <p:spPr>
          <a:xfrm>
            <a:off x="762000" y="5946775"/>
            <a:ext cx="816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Bank 3</a:t>
            </a:r>
            <a:endParaRPr lang="en-US" dirty="0"/>
          </a:p>
        </p:txBody>
      </p:sp>
      <p:cxnSp>
        <p:nvCxnSpPr>
          <p:cNvPr id="109" name="Straight Arrow Connector 108"/>
          <p:cNvCxnSpPr>
            <a:endCxn id="100" idx="3"/>
          </p:cNvCxnSpPr>
          <p:nvPr/>
        </p:nvCxnSpPr>
        <p:spPr>
          <a:xfrm flipH="1">
            <a:off x="2133600" y="6163707"/>
            <a:ext cx="685800" cy="0"/>
          </a:xfrm>
          <a:prstGeom prst="straightConnector1">
            <a:avLst/>
          </a:prstGeom>
          <a:ln w="28575" cmpd="sng"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1774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Convnet</a:t>
            </a:r>
            <a:r>
              <a:rPr lang="en-US" dirty="0" smtClean="0"/>
              <a:t> Pipeline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Takes in a cropped hand image and outputs 25 floats</a:t>
            </a:r>
          </a:p>
          <a:p>
            <a:r>
              <a:rPr lang="en-US" sz="2800" dirty="0" smtClean="0"/>
              <a:t>We use torch7 (</a:t>
            </a:r>
            <a:r>
              <a:rPr lang="en-US" sz="2800" dirty="0" err="1" smtClean="0"/>
              <a:t>Yann</a:t>
            </a:r>
            <a:r>
              <a:rPr lang="en-US" sz="2800" dirty="0" smtClean="0"/>
              <a:t> </a:t>
            </a:r>
            <a:r>
              <a:rPr lang="en-US" sz="2800" dirty="0" err="1" smtClean="0"/>
              <a:t>LeCunn</a:t>
            </a:r>
            <a:r>
              <a:rPr lang="en-US" sz="2800" dirty="0" smtClean="0"/>
              <a:t> et al.) to train </a:t>
            </a:r>
            <a:r>
              <a:rPr lang="en-US" sz="2800" dirty="0" err="1" smtClean="0"/>
              <a:t>convnet</a:t>
            </a:r>
            <a:endParaRPr lang="en-US" sz="2800" dirty="0" smtClean="0"/>
          </a:p>
          <a:p>
            <a:r>
              <a:rPr lang="en-US" sz="2800" dirty="0" smtClean="0"/>
              <a:t>Training is performed on 25k+ training images</a:t>
            </a:r>
            <a:endParaRPr lang="en-US" sz="2800" dirty="0"/>
          </a:p>
          <a:p>
            <a:pPr lvl="1"/>
            <a:r>
              <a:rPr lang="en-US" sz="2400" dirty="0" smtClean="0"/>
              <a:t>~12-24 hours training time using </a:t>
            </a:r>
            <a:r>
              <a:rPr lang="en-US" sz="2400" dirty="0" err="1" smtClean="0"/>
              <a:t>Cuda</a:t>
            </a:r>
            <a:endParaRPr lang="en-US" sz="2400" dirty="0" smtClean="0"/>
          </a:p>
          <a:p>
            <a:r>
              <a:rPr lang="en-US" sz="2800" dirty="0" smtClean="0"/>
              <a:t>Forward model is ~3ms on </a:t>
            </a:r>
            <a:r>
              <a:rPr lang="en-US" sz="2800" dirty="0" err="1"/>
              <a:t>C</a:t>
            </a:r>
            <a:r>
              <a:rPr lang="en-US" sz="2800" dirty="0" err="1" smtClean="0"/>
              <a:t>uda</a:t>
            </a:r>
            <a:r>
              <a:rPr lang="en-US" sz="2800" dirty="0" smtClean="0"/>
              <a:t> in torch</a:t>
            </a:r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5444077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018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4108368"/>
            <a:ext cx="2526285" cy="1682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849138"/>
          </a:xfrm>
        </p:spPr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436148"/>
          </a:xfrm>
        </p:spPr>
        <p:txBody>
          <a:bodyPr/>
          <a:lstStyle/>
          <a:p>
            <a:r>
              <a:rPr lang="en-US" dirty="0" smtClean="0"/>
              <a:t>Hand / gesture interactions are intuitive</a:t>
            </a:r>
          </a:p>
          <a:p>
            <a:pPr lvl="1"/>
            <a:r>
              <a:rPr lang="en-US" dirty="0" smtClean="0"/>
              <a:t>Why not track them as a user interface?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Many attempts: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5509" y="2057400"/>
            <a:ext cx="2900491" cy="1447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393" y="2057400"/>
            <a:ext cx="2171207" cy="1447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2600" y="2057400"/>
            <a:ext cx="1930400" cy="1447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28600" y="5867400"/>
            <a:ext cx="1371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Leap Motion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08171" y="4114800"/>
            <a:ext cx="2330899" cy="17526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819400" y="5955268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Kinect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000" y="3632200"/>
            <a:ext cx="2438400" cy="154664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848600" y="3739036"/>
            <a:ext cx="1337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Melax</a:t>
            </a:r>
            <a:r>
              <a:rPr lang="en-US" dirty="0" smtClean="0"/>
              <a:t> et. </a:t>
            </a:r>
            <a:r>
              <a:rPr lang="en-US" dirty="0"/>
              <a:t>a</a:t>
            </a:r>
            <a:r>
              <a:rPr lang="en-US" dirty="0" smtClean="0"/>
              <a:t>l.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08600" y="5266588"/>
            <a:ext cx="2971800" cy="109769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368575" y="6412468"/>
            <a:ext cx="1307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Wang et. al.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40644" y="6380202"/>
            <a:ext cx="4455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Also, Intel Perceptive Motion SDK, and others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821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849138"/>
          </a:xfrm>
        </p:spPr>
        <p:txBody>
          <a:bodyPr/>
          <a:lstStyle/>
          <a:p>
            <a:r>
              <a:rPr lang="en-US" dirty="0" smtClean="0"/>
              <a:t>What is the Problem?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43614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Many levels of difficulty:</a:t>
            </a:r>
          </a:p>
          <a:p>
            <a:pPr lvl="1"/>
            <a:r>
              <a:rPr lang="en-US" sz="2400" dirty="0" smtClean="0"/>
              <a:t>Track hand </a:t>
            </a:r>
            <a:r>
              <a:rPr lang="en-US" sz="2400" dirty="0" smtClean="0"/>
              <a:t>position / orientation (</a:t>
            </a:r>
            <a:r>
              <a:rPr lang="en-US" sz="2400" dirty="0" err="1" smtClean="0"/>
              <a:t>Kinect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Track finger tip position (Leap Motion)</a:t>
            </a:r>
          </a:p>
          <a:p>
            <a:pPr lvl="1"/>
            <a:r>
              <a:rPr lang="en-US" sz="2400" b="1" dirty="0" smtClean="0">
                <a:solidFill>
                  <a:srgbClr val="FF0000"/>
                </a:solidFill>
              </a:rPr>
              <a:t>Track hand skeleton and mesh (research / Intel)</a:t>
            </a:r>
            <a:endParaRPr lang="en-US" sz="2400" b="1" dirty="0">
              <a:solidFill>
                <a:srgbClr val="FF0000"/>
              </a:solidFill>
            </a:endParaRPr>
          </a:p>
          <a:p>
            <a:r>
              <a:rPr lang="en-US" sz="2800" dirty="0" smtClean="0"/>
              <a:t>Hand </a:t>
            </a:r>
            <a:r>
              <a:rPr lang="en-US" sz="2800" dirty="0" smtClean="0"/>
              <a:t>has </a:t>
            </a:r>
            <a:r>
              <a:rPr lang="en-US" sz="2800" dirty="0" smtClean="0"/>
              <a:t>many degrees of freedom (&gt;25)</a:t>
            </a:r>
          </a:p>
          <a:p>
            <a:r>
              <a:rPr lang="en-US" sz="2800" dirty="0" smtClean="0"/>
              <a:t>We want to track all of them!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102" y="3359752"/>
            <a:ext cx="3700498" cy="334584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" y="3733800"/>
            <a:ext cx="5220268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411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Kinect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Cheep RGBD </a:t>
            </a:r>
            <a:r>
              <a:rPr lang="en-US" dirty="0" smtClean="0"/>
              <a:t>camera – Structured Light</a:t>
            </a:r>
            <a:endParaRPr lang="en-US" dirty="0" smtClean="0"/>
          </a:p>
          <a:p>
            <a:pPr lvl="1"/>
            <a:r>
              <a:rPr lang="en-US" dirty="0" smtClean="0"/>
              <a:t>Project Known IR Pattern</a:t>
            </a:r>
          </a:p>
          <a:p>
            <a:pPr lvl="1"/>
            <a:r>
              <a:rPr lang="en-US" dirty="0" smtClean="0"/>
              <a:t>IR Sensor with parallax to projector: dots shift + spacing grows as objects move away from camera</a:t>
            </a:r>
          </a:p>
          <a:p>
            <a:pPr lvl="1"/>
            <a:r>
              <a:rPr lang="en-US" dirty="0" smtClean="0"/>
              <a:t>With math + filtering: depth can be recovered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01" y="3886200"/>
            <a:ext cx="2113344" cy="1600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3746500"/>
            <a:ext cx="3616539" cy="304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731125"/>
            <a:ext cx="2400716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648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Hand Tracking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Machine learning: </a:t>
            </a:r>
          </a:p>
          <a:p>
            <a:pPr lvl="1"/>
            <a:r>
              <a:rPr lang="en-US" dirty="0" smtClean="0"/>
              <a:t>“Create a dataset and learn it”</a:t>
            </a:r>
          </a:p>
          <a:p>
            <a:r>
              <a:rPr lang="en-US" dirty="0" smtClean="0"/>
              <a:t>3 Phases: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Data collection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Training set generation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Learning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762000" y="5029200"/>
            <a:ext cx="2057400" cy="914400"/>
          </a:xfrm>
          <a:prstGeom prst="roundRect">
            <a:avLst/>
          </a:prstGeom>
          <a:noFill/>
          <a:ln w="28575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Record data + image processing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581400" y="4495800"/>
            <a:ext cx="2057400" cy="914400"/>
          </a:xfrm>
          <a:prstGeom prst="roundRect">
            <a:avLst/>
          </a:prstGeom>
          <a:noFill/>
          <a:ln w="28575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Randomized Decision Forest</a:t>
            </a:r>
          </a:p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(hand segmentation)</a:t>
            </a:r>
            <a:endParaRPr lang="en-US" sz="1600" b="1" dirty="0">
              <a:solidFill>
                <a:srgbClr val="FF0000"/>
              </a:solidFill>
            </a:endParaRPr>
          </a:p>
        </p:txBody>
      </p:sp>
      <p:cxnSp>
        <p:nvCxnSpPr>
          <p:cNvPr id="6" name="Straight Connector 5"/>
          <p:cNvCxnSpPr>
            <a:stCxn id="4" idx="3"/>
            <a:endCxn id="5" idx="1"/>
          </p:cNvCxnSpPr>
          <p:nvPr/>
        </p:nvCxnSpPr>
        <p:spPr>
          <a:xfrm flipV="1">
            <a:off x="2819400" y="4953000"/>
            <a:ext cx="762000" cy="533400"/>
          </a:xfrm>
          <a:prstGeom prst="line">
            <a:avLst/>
          </a:prstGeom>
          <a:ln w="57150" cmpd="sng">
            <a:headEnd type="none" w="med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4" idx="3"/>
            <a:endCxn id="10" idx="1"/>
          </p:cNvCxnSpPr>
          <p:nvPr/>
        </p:nvCxnSpPr>
        <p:spPr>
          <a:xfrm>
            <a:off x="2819400" y="5486400"/>
            <a:ext cx="762000" cy="533400"/>
          </a:xfrm>
          <a:prstGeom prst="line">
            <a:avLst/>
          </a:prstGeom>
          <a:ln w="57150" cmpd="sng">
            <a:headEnd type="none" w="med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3581400" y="5562600"/>
            <a:ext cx="2057400" cy="914400"/>
          </a:xfrm>
          <a:prstGeom prst="roundRect">
            <a:avLst/>
          </a:prstGeom>
          <a:noFill/>
          <a:ln w="28575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Offline: fit hand-model using PSO</a:t>
            </a:r>
          </a:p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(pose estimation)</a:t>
            </a:r>
            <a:endParaRPr lang="en-US" sz="1600" b="1" dirty="0">
              <a:solidFill>
                <a:srgbClr val="FF0000"/>
              </a:solidFill>
            </a:endParaRPr>
          </a:p>
        </p:txBody>
      </p:sp>
      <p:cxnSp>
        <p:nvCxnSpPr>
          <p:cNvPr id="11" name="Straight Connector 10"/>
          <p:cNvCxnSpPr>
            <a:stCxn id="13" idx="1"/>
            <a:endCxn id="5" idx="3"/>
          </p:cNvCxnSpPr>
          <p:nvPr/>
        </p:nvCxnSpPr>
        <p:spPr>
          <a:xfrm flipH="1" flipV="1">
            <a:off x="5638800" y="4953000"/>
            <a:ext cx="762000" cy="533400"/>
          </a:xfrm>
          <a:prstGeom prst="line">
            <a:avLst/>
          </a:prstGeom>
          <a:ln w="57150" cmpd="sng">
            <a:headEnd type="triangl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13" idx="1"/>
            <a:endCxn id="10" idx="3"/>
          </p:cNvCxnSpPr>
          <p:nvPr/>
        </p:nvCxnSpPr>
        <p:spPr>
          <a:xfrm flipH="1">
            <a:off x="5638800" y="5486400"/>
            <a:ext cx="762000" cy="533400"/>
          </a:xfrm>
          <a:prstGeom prst="line">
            <a:avLst/>
          </a:prstGeom>
          <a:ln w="57150" cmpd="sng">
            <a:headEnd type="triangl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6400800" y="5029200"/>
            <a:ext cx="2057400" cy="914400"/>
          </a:xfrm>
          <a:prstGeom prst="roundRect">
            <a:avLst/>
          </a:prstGeom>
          <a:noFill/>
          <a:ln w="28575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Convolutional Neural Network</a:t>
            </a:r>
          </a:p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(real-time pose)</a:t>
            </a:r>
            <a:endParaRPr lang="en-US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2482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Hand Tracking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Machine learning: </a:t>
            </a:r>
          </a:p>
          <a:p>
            <a:pPr lvl="1"/>
            <a:r>
              <a:rPr lang="en-US" dirty="0" smtClean="0"/>
              <a:t>“Create a dataset and learn it”</a:t>
            </a:r>
          </a:p>
          <a:p>
            <a:r>
              <a:rPr lang="en-US" dirty="0" smtClean="0"/>
              <a:t>3 Phases: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rgbClr val="FF0000"/>
                </a:solidFill>
              </a:rPr>
              <a:t>Data collection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Training set generation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Learning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3581400" y="4495800"/>
            <a:ext cx="2057400" cy="914400"/>
          </a:xfrm>
          <a:prstGeom prst="roundRect">
            <a:avLst/>
          </a:prstGeom>
          <a:noFill/>
          <a:ln w="28575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Randomized Decision Forest</a:t>
            </a:r>
          </a:p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(hand segmentation)</a:t>
            </a:r>
            <a:endParaRPr lang="en-US" sz="1600" b="1" dirty="0">
              <a:solidFill>
                <a:srgbClr val="FF0000"/>
              </a:solidFill>
            </a:endParaRPr>
          </a:p>
        </p:txBody>
      </p:sp>
      <p:cxnSp>
        <p:nvCxnSpPr>
          <p:cNvPr id="6" name="Straight Connector 5"/>
          <p:cNvCxnSpPr>
            <a:endCxn id="5" idx="1"/>
          </p:cNvCxnSpPr>
          <p:nvPr/>
        </p:nvCxnSpPr>
        <p:spPr>
          <a:xfrm flipV="1">
            <a:off x="2819400" y="4953000"/>
            <a:ext cx="762000" cy="533400"/>
          </a:xfrm>
          <a:prstGeom prst="line">
            <a:avLst/>
          </a:prstGeom>
          <a:ln w="57150" cmpd="sng">
            <a:headEnd type="none" w="med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endCxn id="10" idx="1"/>
          </p:cNvCxnSpPr>
          <p:nvPr/>
        </p:nvCxnSpPr>
        <p:spPr>
          <a:xfrm>
            <a:off x="2819400" y="5486400"/>
            <a:ext cx="762000" cy="533400"/>
          </a:xfrm>
          <a:prstGeom prst="line">
            <a:avLst/>
          </a:prstGeom>
          <a:ln w="57150" cmpd="sng">
            <a:headEnd type="none" w="med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3581400" y="5562600"/>
            <a:ext cx="2057400" cy="914400"/>
          </a:xfrm>
          <a:prstGeom prst="roundRect">
            <a:avLst/>
          </a:prstGeom>
          <a:noFill/>
          <a:ln w="28575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Offline: fit hand-model using PSO</a:t>
            </a:r>
          </a:p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(pose estimation)</a:t>
            </a:r>
            <a:endParaRPr lang="en-US" sz="1600" b="1" dirty="0">
              <a:solidFill>
                <a:srgbClr val="FF0000"/>
              </a:solidFill>
            </a:endParaRPr>
          </a:p>
        </p:txBody>
      </p:sp>
      <p:cxnSp>
        <p:nvCxnSpPr>
          <p:cNvPr id="11" name="Straight Connector 10"/>
          <p:cNvCxnSpPr>
            <a:stCxn id="13" idx="1"/>
            <a:endCxn id="5" idx="3"/>
          </p:cNvCxnSpPr>
          <p:nvPr/>
        </p:nvCxnSpPr>
        <p:spPr>
          <a:xfrm flipH="1" flipV="1">
            <a:off x="5638800" y="4953000"/>
            <a:ext cx="762000" cy="533400"/>
          </a:xfrm>
          <a:prstGeom prst="line">
            <a:avLst/>
          </a:prstGeom>
          <a:ln w="57150" cmpd="sng">
            <a:headEnd type="triangl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13" idx="1"/>
            <a:endCxn id="10" idx="3"/>
          </p:cNvCxnSpPr>
          <p:nvPr/>
        </p:nvCxnSpPr>
        <p:spPr>
          <a:xfrm flipH="1">
            <a:off x="5638800" y="5486400"/>
            <a:ext cx="762000" cy="533400"/>
          </a:xfrm>
          <a:prstGeom prst="line">
            <a:avLst/>
          </a:prstGeom>
          <a:ln w="57150" cmpd="sng">
            <a:headEnd type="triangl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6400800" y="5029200"/>
            <a:ext cx="2057400" cy="914400"/>
          </a:xfrm>
          <a:prstGeom prst="roundRect">
            <a:avLst/>
          </a:prstGeom>
          <a:noFill/>
          <a:ln w="28575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Convolutional Neural Network</a:t>
            </a:r>
          </a:p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(real-time pose)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762000" y="5029200"/>
            <a:ext cx="2057400" cy="914400"/>
          </a:xfrm>
          <a:prstGeom prst="roundRect">
            <a:avLst/>
          </a:prstGeom>
          <a:solidFill>
            <a:schemeClr val="accent1">
              <a:alpha val="25000"/>
            </a:schemeClr>
          </a:solidFill>
          <a:ln w="28575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Record data + image processing</a:t>
            </a:r>
            <a:endParaRPr lang="en-US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122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1. Data </a:t>
            </a:r>
            <a:r>
              <a:rPr lang="en-US" sz="3600" dirty="0" smtClean="0"/>
              <a:t>Collection + Image Segmentation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Paint hands red using body paint</a:t>
            </a:r>
          </a:p>
          <a:p>
            <a:pPr lvl="1"/>
            <a:r>
              <a:rPr lang="en-US" dirty="0" smtClean="0"/>
              <a:t>Red shows up well in </a:t>
            </a:r>
            <a:r>
              <a:rPr lang="en-US" dirty="0" err="1" smtClean="0"/>
              <a:t>Kinect</a:t>
            </a:r>
            <a:r>
              <a:rPr lang="en-US" dirty="0" smtClean="0"/>
              <a:t> HSV</a:t>
            </a:r>
          </a:p>
          <a:p>
            <a:r>
              <a:rPr lang="en-US" dirty="0"/>
              <a:t>R</a:t>
            </a:r>
            <a:r>
              <a:rPr lang="en-US" dirty="0" smtClean="0"/>
              <a:t>ecord </a:t>
            </a:r>
            <a:r>
              <a:rPr lang="en-US" dirty="0" smtClean="0"/>
              <a:t>30fps </a:t>
            </a:r>
            <a:r>
              <a:rPr lang="en-US" dirty="0" err="1" smtClean="0"/>
              <a:t>Kinect</a:t>
            </a:r>
            <a:r>
              <a:rPr lang="en-US" dirty="0" smtClean="0"/>
              <a:t> Stream</a:t>
            </a:r>
          </a:p>
          <a:p>
            <a:pPr lvl="1"/>
            <a:r>
              <a:rPr lang="en-US" dirty="0" smtClean="0"/>
              <a:t>Move hands slowly…  </a:t>
            </a:r>
            <a:r>
              <a:rPr lang="en-US" dirty="0"/>
              <a:t>T</a:t>
            </a:r>
            <a:r>
              <a:rPr lang="en-US" dirty="0" smtClean="0"/>
              <a:t>emporal coherence!</a:t>
            </a:r>
          </a:p>
          <a:p>
            <a:r>
              <a:rPr lang="en-US" dirty="0" smtClean="0"/>
              <a:t>Segment depth image based on Red pixels</a:t>
            </a:r>
          </a:p>
          <a:p>
            <a:pPr lvl="1"/>
            <a:r>
              <a:rPr lang="en-US" dirty="0" smtClean="0"/>
              <a:t>Some hacks, but OK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81000" y="4953000"/>
            <a:ext cx="2057400" cy="914400"/>
          </a:xfrm>
          <a:prstGeom prst="roundRect">
            <a:avLst/>
          </a:prstGeom>
          <a:noFill/>
          <a:ln w="28575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b="1" dirty="0">
                <a:solidFill>
                  <a:srgbClr val="FF0000"/>
                </a:solidFill>
              </a:rPr>
              <a:t>Data Collection</a:t>
            </a:r>
          </a:p>
          <a:p>
            <a:pPr marL="100584" indent="-100584">
              <a:buFont typeface="Arial" pitchFamily="34" charset="0"/>
              <a:buChar char="•"/>
              <a:defRPr/>
            </a:pPr>
            <a:r>
              <a:rPr lang="en-US" sz="1400" dirty="0">
                <a:solidFill>
                  <a:schemeClr val="tx1"/>
                </a:solidFill>
              </a:rPr>
              <a:t>Record RGBD frames</a:t>
            </a:r>
          </a:p>
          <a:p>
            <a:pPr marL="100584" indent="-100584">
              <a:buFont typeface="Arial" pitchFamily="34" charset="0"/>
              <a:buChar char="•"/>
              <a:defRPr/>
            </a:pPr>
            <a:r>
              <a:rPr lang="en-US" sz="1400" dirty="0">
                <a:solidFill>
                  <a:schemeClr val="tx1"/>
                </a:solidFill>
              </a:rPr>
              <a:t>User hand painted red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667000" y="4953000"/>
            <a:ext cx="2057400" cy="914400"/>
          </a:xfrm>
          <a:prstGeom prst="roundRect">
            <a:avLst/>
          </a:prstGeom>
          <a:noFill/>
          <a:ln w="28575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b="1" dirty="0">
                <a:solidFill>
                  <a:srgbClr val="FF0000"/>
                </a:solidFill>
              </a:rPr>
              <a:t>Image Segmentation</a:t>
            </a:r>
          </a:p>
          <a:p>
            <a:pPr marL="100584" indent="-100584">
              <a:buFont typeface="Arial" pitchFamily="34" charset="0"/>
              <a:buChar char="•"/>
              <a:defRPr/>
            </a:pPr>
            <a:r>
              <a:rPr lang="en-US" sz="1400" dirty="0">
                <a:solidFill>
                  <a:schemeClr val="tx1"/>
                </a:solidFill>
              </a:rPr>
              <a:t>Image processing to extract hand-pixels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2438400" y="5410200"/>
            <a:ext cx="228600" cy="0"/>
          </a:xfrm>
          <a:prstGeom prst="line">
            <a:avLst/>
          </a:prstGeom>
          <a:ln w="57150" cmpd="sng">
            <a:headEnd type="none" w="med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0" y="3886200"/>
            <a:ext cx="38608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359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Hand Tracking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Machine learning: </a:t>
            </a:r>
          </a:p>
          <a:p>
            <a:pPr lvl="1"/>
            <a:r>
              <a:rPr lang="en-US" dirty="0" smtClean="0"/>
              <a:t>“Create a dataset and learn it”</a:t>
            </a:r>
          </a:p>
          <a:p>
            <a:r>
              <a:rPr lang="en-US" dirty="0" smtClean="0"/>
              <a:t>3 Phases: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Data collection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rgbClr val="FF0000"/>
                </a:solidFill>
              </a:rPr>
              <a:t>Training set generation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Learning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2819400" y="4953000"/>
            <a:ext cx="762000" cy="533400"/>
          </a:xfrm>
          <a:prstGeom prst="line">
            <a:avLst/>
          </a:prstGeom>
          <a:ln w="57150" cmpd="sng">
            <a:headEnd type="none" w="med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819400" y="5486400"/>
            <a:ext cx="762000" cy="533400"/>
          </a:xfrm>
          <a:prstGeom prst="line">
            <a:avLst/>
          </a:prstGeom>
          <a:ln w="57150" cmpd="sng">
            <a:headEnd type="none" w="med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13" idx="1"/>
          </p:cNvCxnSpPr>
          <p:nvPr/>
        </p:nvCxnSpPr>
        <p:spPr>
          <a:xfrm flipH="1" flipV="1">
            <a:off x="5638800" y="4953000"/>
            <a:ext cx="762000" cy="533400"/>
          </a:xfrm>
          <a:prstGeom prst="line">
            <a:avLst/>
          </a:prstGeom>
          <a:ln w="57150" cmpd="sng">
            <a:headEnd type="triangl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13" idx="1"/>
          </p:cNvCxnSpPr>
          <p:nvPr/>
        </p:nvCxnSpPr>
        <p:spPr>
          <a:xfrm flipH="1">
            <a:off x="5638800" y="5486400"/>
            <a:ext cx="762000" cy="533400"/>
          </a:xfrm>
          <a:prstGeom prst="line">
            <a:avLst/>
          </a:prstGeom>
          <a:ln w="57150" cmpd="sng">
            <a:headEnd type="triangl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6400800" y="5029200"/>
            <a:ext cx="2057400" cy="914400"/>
          </a:xfrm>
          <a:prstGeom prst="roundRect">
            <a:avLst/>
          </a:prstGeom>
          <a:noFill/>
          <a:ln w="28575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Convolutional Neural Network</a:t>
            </a:r>
          </a:p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(real-time pose)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3581400" y="4495800"/>
            <a:ext cx="2057400" cy="914400"/>
          </a:xfrm>
          <a:prstGeom prst="roundRect">
            <a:avLst/>
          </a:prstGeom>
          <a:solidFill>
            <a:srgbClr val="4F81BD">
              <a:alpha val="25000"/>
            </a:srgbClr>
          </a:solidFill>
          <a:ln w="28575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Randomized Decision Forest</a:t>
            </a:r>
          </a:p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(hand segmentation)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3581400" y="5562600"/>
            <a:ext cx="2057400" cy="914400"/>
          </a:xfrm>
          <a:prstGeom prst="roundRect">
            <a:avLst/>
          </a:prstGeom>
          <a:solidFill>
            <a:srgbClr val="4F81BD">
              <a:alpha val="25000"/>
            </a:srgbClr>
          </a:solidFill>
          <a:ln w="28575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Offline: fit hand-model using PSO</a:t>
            </a:r>
          </a:p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(pose estimation)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762000" y="5029200"/>
            <a:ext cx="2057400" cy="914400"/>
          </a:xfrm>
          <a:prstGeom prst="roundRect">
            <a:avLst/>
          </a:prstGeom>
          <a:noFill/>
          <a:ln w="28575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Record data + image processing</a:t>
            </a:r>
            <a:endParaRPr lang="en-US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9506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600" y="3602182"/>
            <a:ext cx="5181600" cy="18842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Randomized </a:t>
            </a:r>
            <a:r>
              <a:rPr lang="en-US" dirty="0" smtClean="0"/>
              <a:t>Decision Forest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1301"/>
            <a:ext cx="8229600" cy="5436148"/>
          </a:xfrm>
        </p:spPr>
        <p:txBody>
          <a:bodyPr/>
          <a:lstStyle/>
          <a:p>
            <a:r>
              <a:rPr lang="en-US" dirty="0" smtClean="0"/>
              <a:t>A forest of simple weak learners, but together make smart decisions</a:t>
            </a:r>
          </a:p>
          <a:p>
            <a:pPr lvl="1"/>
            <a:r>
              <a:rPr lang="en-US" dirty="0" smtClean="0"/>
              <a:t>Our approach based on Microsoft’s paper: “Real-Time Human Pose Recognition in Parts from Single Depth Images”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914400" y="3729855"/>
            <a:ext cx="2286000" cy="175654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4967" y="5678269"/>
            <a:ext cx="3903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Weak learners compare pixel depths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038600" y="5678269"/>
            <a:ext cx="472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Boolean comparisons through decision tree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Forest of trees leads to better generalization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826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723</Words>
  <Application>Microsoft Macintosh PowerPoint</Application>
  <PresentationFormat>On-screen Show (4:3)</PresentationFormat>
  <Paragraphs>161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Real-Time Hand-Tracking</vt:lpstr>
      <vt:lpstr>Motivation</vt:lpstr>
      <vt:lpstr>What is the Problem?</vt:lpstr>
      <vt:lpstr>The Kinect</vt:lpstr>
      <vt:lpstr>Our Hand Tracking Approach</vt:lpstr>
      <vt:lpstr>Our Hand Tracking Approach</vt:lpstr>
      <vt:lpstr>1. Data Collection + Image Segmentation</vt:lpstr>
      <vt:lpstr>Our Hand Tracking Approach</vt:lpstr>
      <vt:lpstr>2. Randomized Decision Forest</vt:lpstr>
      <vt:lpstr>Synthetic Images</vt:lpstr>
      <vt:lpstr>PSO Overview</vt:lpstr>
      <vt:lpstr>2. PSO Fitting</vt:lpstr>
      <vt:lpstr>Our Hand Tracking Approach</vt:lpstr>
      <vt:lpstr>3. Convnet Architecture</vt:lpstr>
      <vt:lpstr>Convnet Pipeline</vt:lpstr>
      <vt:lpstr>Demo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Deferred Rendering</dc:title>
  <dc:creator>Jonathan Tompson</dc:creator>
  <cp:lastModifiedBy>Jonathan Tompson</cp:lastModifiedBy>
  <cp:revision>168</cp:revision>
  <dcterms:created xsi:type="dcterms:W3CDTF">2013-03-27T13:22:42Z</dcterms:created>
  <dcterms:modified xsi:type="dcterms:W3CDTF">2013-03-27T20:09:04Z</dcterms:modified>
</cp:coreProperties>
</file>

<file path=docProps/thumbnail.jpeg>
</file>